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535" r:id="rId2"/>
    <p:sldId id="592" r:id="rId3"/>
    <p:sldId id="593" r:id="rId4"/>
    <p:sldId id="597" r:id="rId5"/>
    <p:sldId id="557" r:id="rId6"/>
    <p:sldId id="577" r:id="rId7"/>
    <p:sldId id="594" r:id="rId8"/>
    <p:sldId id="567" r:id="rId9"/>
    <p:sldId id="598" r:id="rId10"/>
    <p:sldId id="569" r:id="rId11"/>
    <p:sldId id="582" r:id="rId12"/>
    <p:sldId id="581" r:id="rId13"/>
    <p:sldId id="580" r:id="rId14"/>
    <p:sldId id="585" r:id="rId15"/>
    <p:sldId id="587" r:id="rId16"/>
    <p:sldId id="586" r:id="rId17"/>
    <p:sldId id="588" r:id="rId18"/>
    <p:sldId id="589" r:id="rId19"/>
    <p:sldId id="591" r:id="rId20"/>
    <p:sldId id="590" r:id="rId21"/>
    <p:sldId id="583" r:id="rId22"/>
    <p:sldId id="584" r:id="rId23"/>
    <p:sldId id="578" r:id="rId24"/>
    <p:sldId id="599" r:id="rId25"/>
    <p:sldId id="579" r:id="rId26"/>
    <p:sldId id="624" r:id="rId27"/>
    <p:sldId id="552" r:id="rId28"/>
    <p:sldId id="563" r:id="rId29"/>
    <p:sldId id="564" r:id="rId30"/>
    <p:sldId id="565" r:id="rId31"/>
    <p:sldId id="601" r:id="rId32"/>
    <p:sldId id="595" r:id="rId33"/>
    <p:sldId id="600" r:id="rId34"/>
    <p:sldId id="602" r:id="rId35"/>
    <p:sldId id="603" r:id="rId36"/>
    <p:sldId id="604" r:id="rId37"/>
    <p:sldId id="610" r:id="rId38"/>
    <p:sldId id="605" r:id="rId39"/>
    <p:sldId id="607" r:id="rId40"/>
    <p:sldId id="606" r:id="rId41"/>
    <p:sldId id="608" r:id="rId42"/>
    <p:sldId id="609" r:id="rId43"/>
    <p:sldId id="611" r:id="rId44"/>
    <p:sldId id="612" r:id="rId45"/>
    <p:sldId id="613" r:id="rId46"/>
    <p:sldId id="614" r:id="rId47"/>
    <p:sldId id="615" r:id="rId48"/>
    <p:sldId id="616" r:id="rId49"/>
    <p:sldId id="617" r:id="rId50"/>
    <p:sldId id="618" r:id="rId51"/>
    <p:sldId id="619" r:id="rId52"/>
    <p:sldId id="622" r:id="rId53"/>
    <p:sldId id="621" r:id="rId54"/>
    <p:sldId id="623" r:id="rId55"/>
    <p:sldId id="620" r:id="rId56"/>
    <p:sldId id="550" r:id="rId57"/>
  </p:sldIdLst>
  <p:sldSz cx="10075863" cy="7562850"/>
  <p:notesSz cx="7772400" cy="100584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6B"/>
    <a:srgbClr val="FFA1A5"/>
    <a:srgbClr val="FF9597"/>
    <a:srgbClr val="FF5A5E"/>
    <a:srgbClr val="FF1B2A"/>
    <a:srgbClr val="FFA1A3"/>
    <a:srgbClr val="FF4F54"/>
    <a:srgbClr val="FFFBFB"/>
    <a:srgbClr val="FFFDFD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9" autoAdjust="0"/>
    <p:restoredTop sz="99794" autoAdjust="0"/>
  </p:normalViewPr>
  <p:slideViewPr>
    <p:cSldViewPr>
      <p:cViewPr varScale="1">
        <p:scale>
          <a:sx n="81" d="100"/>
          <a:sy n="81" d="100"/>
        </p:scale>
        <p:origin x="-776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80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419600" y="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419600" y="9525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378656-706C-3648-B184-DC6EF014B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73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5368" name="Rectangle 7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6" name="Text Box 8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529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0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402561" y="9553734"/>
            <a:ext cx="3368040" cy="502920"/>
          </a:xfrm>
          <a:prstGeom prst="rect">
            <a:avLst/>
          </a:prstGeom>
        </p:spPr>
        <p:txBody>
          <a:bodyPr lIns="101882" tIns="50941" rIns="101882" bIns="50941"/>
          <a:lstStyle/>
          <a:p>
            <a:fld id="{E3A401DC-9F30-9448-AD9B-EC09018610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3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r>
              <a:rPr lang="en-US" baseline="0" dirty="0" smtClean="0"/>
              <a:t> tasks are represented as events, each occurs at a discrete time</a:t>
            </a:r>
          </a:p>
          <a:p>
            <a:r>
              <a:rPr lang="en-US" baseline="0" dirty="0" smtClean="0"/>
              <a:t>Test prototypes during development</a:t>
            </a:r>
          </a:p>
          <a:p>
            <a:r>
              <a:rPr lang="en-US" dirty="0" smtClean="0"/>
              <a:t>Accurately</a:t>
            </a:r>
            <a:r>
              <a:rPr lang="en-US" baseline="0" dirty="0" smtClean="0"/>
              <a:t> models bandwidth and latency using Internet measurements</a:t>
            </a:r>
          </a:p>
          <a:p>
            <a:r>
              <a:rPr lang="en-US" dirty="0" smtClean="0"/>
              <a:t>Efficient</a:t>
            </a:r>
            <a:r>
              <a:rPr lang="en-US" baseline="0" dirty="0" smtClean="0"/>
              <a:t> – high CPU utilization during simulation</a:t>
            </a:r>
          </a:p>
          <a:p>
            <a:r>
              <a:rPr lang="en-US" baseline="0" dirty="0" smtClean="0"/>
              <a:t>Scalable – since time is simulated, we can run faster or slower than real time to allow arbitrarily sized networks</a:t>
            </a:r>
          </a:p>
          <a:p>
            <a:r>
              <a:rPr lang="en-US" baseline="0" dirty="0" smtClean="0"/>
              <a:t>Runs on any machine running </a:t>
            </a:r>
            <a:r>
              <a:rPr lang="en-US" baseline="0" dirty="0" err="1" smtClean="0"/>
              <a:t>linux</a:t>
            </a:r>
            <a:r>
              <a:rPr lang="en-US" baseline="0" dirty="0" smtClean="0"/>
              <a:t>, usable by researchers anywhere, anytime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5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Blueprint</a:t>
            </a:r>
            <a:r>
              <a:rPr lang="en-US" baseline="0" dirty="0" smtClean="0"/>
              <a:t> contains network structure and bootstraps the simulation</a:t>
            </a:r>
          </a:p>
          <a:p>
            <a:r>
              <a:rPr lang="en-US" baseline="0" dirty="0" smtClean="0"/>
              <a:t>Nodes are created, each runs a given plugin application</a:t>
            </a:r>
          </a:p>
          <a:p>
            <a:r>
              <a:rPr lang="en-US" baseline="0" dirty="0" smtClean="0"/>
              <a:t>Manage nodes with memory swapping</a:t>
            </a:r>
          </a:p>
          <a:p>
            <a:r>
              <a:rPr lang="en-US" baseline="0" dirty="0" smtClean="0"/>
              <a:t>Intercept network functions which queues new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59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89088" y="1006475"/>
            <a:ext cx="4592637" cy="3448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6613" y="627063"/>
            <a:ext cx="2147887" cy="6227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294438" cy="6227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775" y="627063"/>
            <a:ext cx="8594725" cy="1252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11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2101850"/>
            <a:ext cx="42211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594725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28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5947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2pPr>
      <a:lvl3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3pPr>
      <a:lvl4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4pPr>
      <a:lvl5pPr algn="ctr" defTabSz="457200" rtl="0" eaLnBrk="0" fontAlgn="base" hangingPunct="0">
        <a:lnSpc>
          <a:spcPct val="95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FFFF00"/>
          </a:solidFill>
          <a:latin typeface="Arial" charset="0"/>
          <a:ea typeface="Hiragino Mincho Pro W3" charset="0"/>
          <a:cs typeface="Hiragino Mincho Pro W3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400">
          <a:solidFill>
            <a:srgbClr val="000000"/>
          </a:solidFill>
          <a:latin typeface="Times New Roman" charset="0"/>
          <a:ea typeface="ＭＳ Ｐゴシック" charset="-128"/>
        </a:defRPr>
      </a:lvl9pPr>
    </p:titleStyle>
    <p:bodyStyle>
      <a:lvl1pPr marL="422275" indent="-317500" algn="l" defTabSz="457200" rtl="0" eaLnBrk="0" fontAlgn="base" hangingPunct="0">
        <a:lnSpc>
          <a:spcPct val="95000"/>
        </a:lnSpc>
        <a:spcBef>
          <a:spcPct val="0"/>
        </a:spcBef>
        <a:spcAft>
          <a:spcPts val="1013"/>
        </a:spcAft>
        <a:buClr>
          <a:srgbClr val="FFFFFF"/>
        </a:buClr>
        <a:buSzPct val="45000"/>
        <a:buFont typeface="StarSymbol" charset="0"/>
        <a:buChar char="●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854075" indent="-284163" algn="l" defTabSz="457200" rtl="0" eaLnBrk="0" fontAlgn="base" hangingPunct="0">
        <a:lnSpc>
          <a:spcPct val="95000"/>
        </a:lnSpc>
        <a:spcBef>
          <a:spcPct val="0"/>
        </a:spcBef>
        <a:spcAft>
          <a:spcPts val="725"/>
        </a:spcAft>
        <a:buClr>
          <a:srgbClr val="FFFFFF"/>
        </a:buClr>
        <a:buSzPct val="75000"/>
        <a:buFont typeface="StarSymbol" charset="0"/>
        <a:buChar char="–"/>
        <a:defRPr sz="2600">
          <a:solidFill>
            <a:srgbClr val="FFFFFF"/>
          </a:solidFill>
          <a:latin typeface="+mn-lt"/>
          <a:ea typeface="+mn-ea"/>
          <a:cs typeface="+mn-cs"/>
        </a:defRPr>
      </a:lvl2pPr>
      <a:lvl3pPr marL="1285875" indent="-212725" algn="l" defTabSz="457200" rtl="0" eaLnBrk="0" fontAlgn="base" hangingPunct="0">
        <a:lnSpc>
          <a:spcPct val="95000"/>
        </a:lnSpc>
        <a:spcBef>
          <a:spcPct val="0"/>
        </a:spcBef>
        <a:spcAft>
          <a:spcPts val="850"/>
        </a:spcAft>
        <a:buClr>
          <a:srgbClr val="FFFFFF"/>
        </a:buClr>
        <a:buSzPct val="45000"/>
        <a:buFont typeface="StarSymbol" charset="0"/>
        <a:buChar char="●"/>
        <a:defRPr sz="2200">
          <a:solidFill>
            <a:srgbClr val="FFFFFF"/>
          </a:solidFill>
          <a:latin typeface="+mn-lt"/>
          <a:ea typeface="+mn-ea"/>
          <a:cs typeface="+mn-cs"/>
        </a:defRPr>
      </a:lvl3pPr>
      <a:lvl4pPr marL="1717675" indent="-206375" algn="l" defTabSz="457200" rtl="0" eaLnBrk="0" fontAlgn="base" hangingPunct="0">
        <a:lnSpc>
          <a:spcPct val="95000"/>
        </a:lnSpc>
        <a:spcBef>
          <a:spcPct val="0"/>
        </a:spcBef>
        <a:spcAft>
          <a:spcPts val="575"/>
        </a:spcAft>
        <a:buClr>
          <a:srgbClr val="FFFFFF"/>
        </a:buClr>
        <a:buSzPct val="75000"/>
        <a:buFont typeface="StarSymbol" charset="0"/>
        <a:buChar char="–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149475" indent="-207963" algn="l" defTabSz="457200" rtl="0" eaLnBrk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6066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30638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5210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978275" indent="-207963" algn="l" defTabSz="457200" rtl="0" fontAlgn="base" hangingPunct="0">
        <a:lnSpc>
          <a:spcPct val="95000"/>
        </a:lnSpc>
        <a:spcBef>
          <a:spcPct val="0"/>
        </a:spcBef>
        <a:spcAft>
          <a:spcPts val="288"/>
        </a:spcAft>
        <a:buClr>
          <a:srgbClr val="FFFFFF"/>
        </a:buClr>
        <a:buSzPct val="45000"/>
        <a:buFont typeface="StarSymbol" charset="0"/>
        <a:buChar char="●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114425"/>
            <a:ext cx="7711281" cy="1620838"/>
          </a:xfrm>
        </p:spPr>
        <p:txBody>
          <a:bodyPr/>
          <a:lstStyle/>
          <a:p>
            <a:r>
              <a:rPr lang="en-US" dirty="0"/>
              <a:t>Shadow: </a:t>
            </a:r>
            <a:r>
              <a:rPr lang="en-US" dirty="0" smtClean="0"/>
              <a:t>Simple HPC for </a:t>
            </a:r>
            <a:r>
              <a:rPr lang="en-US" dirty="0"/>
              <a:t>Systems Security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2731" y="2943225"/>
            <a:ext cx="7053263" cy="1931988"/>
          </a:xfrm>
        </p:spPr>
        <p:txBody>
          <a:bodyPr/>
          <a:lstStyle/>
          <a:p>
            <a:r>
              <a:rPr lang="en-US" i="1" dirty="0" smtClean="0">
                <a:solidFill>
                  <a:srgbClr val="FFFF00"/>
                </a:solidFill>
              </a:rPr>
              <a:t>Invited Talk</a:t>
            </a:r>
          </a:p>
          <a:p>
            <a:r>
              <a:rPr lang="en-US" i="1" dirty="0" smtClean="0">
                <a:solidFill>
                  <a:srgbClr val="FFFF00"/>
                </a:solidFill>
              </a:rPr>
              <a:t>Kansas State University</a:t>
            </a:r>
            <a:endParaRPr lang="en-US" i="1" dirty="0" smtClean="0">
              <a:solidFill>
                <a:srgbClr val="FFFF00"/>
              </a:solidFill>
            </a:endParaRPr>
          </a:p>
          <a:p>
            <a:r>
              <a:rPr lang="en-US" i="1" dirty="0" smtClean="0">
                <a:solidFill>
                  <a:srgbClr val="FFFF00"/>
                </a:solidFill>
              </a:rPr>
              <a:t>September 25</a:t>
            </a:r>
            <a:r>
              <a:rPr lang="en-US" i="1" baseline="30000" dirty="0" smtClean="0">
                <a:solidFill>
                  <a:srgbClr val="FFFF00"/>
                </a:solidFill>
              </a:rPr>
              <a:t>th</a:t>
            </a:r>
            <a:r>
              <a:rPr lang="en-US" i="1" dirty="0" smtClean="0">
                <a:solidFill>
                  <a:srgbClr val="FFFF00"/>
                </a:solidFill>
              </a:rPr>
              <a:t>, 2013</a:t>
            </a:r>
            <a:endParaRPr lang="en-US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NRLEmblem.jp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331" y="4695825"/>
            <a:ext cx="1828800" cy="179527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</p:pic>
      <p:sp>
        <p:nvSpPr>
          <p:cNvPr id="5" name="Rectangle 4"/>
          <p:cNvSpPr/>
          <p:nvPr/>
        </p:nvSpPr>
        <p:spPr>
          <a:xfrm>
            <a:off x="3742531" y="4924425"/>
            <a:ext cx="609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n-lt"/>
              </a:rPr>
              <a:t>Rob Jansen</a:t>
            </a:r>
          </a:p>
          <a:p>
            <a:r>
              <a:rPr lang="en-US" sz="2800" dirty="0" smtClean="0">
                <a:latin typeface="+mn-lt"/>
              </a:rPr>
              <a:t>U.S. Naval Research Laboratory</a:t>
            </a:r>
            <a:endParaRPr lang="en-US" sz="2800" dirty="0">
              <a:latin typeface="+mn-lt"/>
            </a:endParaRPr>
          </a:p>
          <a:p>
            <a:r>
              <a:rPr lang="en-US" sz="2800" dirty="0" err="1">
                <a:latin typeface="+mn-lt"/>
              </a:rPr>
              <a:t>rob.g.jansen@nrl.navy.mil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872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 Shadow</a:t>
            </a:r>
            <a:endParaRPr lang="en-US" dirty="0"/>
          </a:p>
        </p:txBody>
      </p:sp>
      <p:pic>
        <p:nvPicPr>
          <p:cNvPr id="8" name="Picture 7" descr="blue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1" y="2790825"/>
            <a:ext cx="3249221" cy="319784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4068773" y="3857625"/>
            <a:ext cx="1551379" cy="99060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13" name="Content Placeholder 6" descr="shadow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3" r="1"/>
          <a:stretch/>
        </p:blipFill>
        <p:spPr>
          <a:xfrm>
            <a:off x="5620152" y="2867025"/>
            <a:ext cx="3962400" cy="2936033"/>
          </a:xfrm>
        </p:spPr>
      </p:pic>
    </p:spTree>
    <p:extLst>
      <p:ext uri="{BB962C8B-B14F-4D97-AF65-F5344CB8AC3E}">
        <p14:creationId xmlns:p14="http://schemas.microsoft.com/office/powerpoint/2010/main" val="172410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Network Configuration</a:t>
            </a:r>
            <a:endParaRPr lang="en-US" dirty="0"/>
          </a:p>
        </p:txBody>
      </p:sp>
      <p:pic>
        <p:nvPicPr>
          <p:cNvPr id="4" name="Content Placeholder 3" descr="router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5" r="-4725"/>
          <a:stretch>
            <a:fillRect/>
          </a:stretch>
        </p:blipFill>
        <p:spPr>
          <a:xfrm>
            <a:off x="8731" y="1724025"/>
            <a:ext cx="9920965" cy="5486400"/>
          </a:xfrm>
        </p:spPr>
      </p:pic>
    </p:spTree>
    <p:extLst>
      <p:ext uri="{BB962C8B-B14F-4D97-AF65-F5344CB8AC3E}">
        <p14:creationId xmlns:p14="http://schemas.microsoft.com/office/powerpoint/2010/main" val="4196701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Host Configuration</a:t>
            </a:r>
            <a:endParaRPr lang="en-US" dirty="0"/>
          </a:p>
        </p:txBody>
      </p:sp>
      <p:pic>
        <p:nvPicPr>
          <p:cNvPr id="4" name="Content Placeholder 3" descr="application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2" b="-402"/>
          <a:stretch>
            <a:fillRect/>
          </a:stretch>
        </p:blipFill>
        <p:spPr>
          <a:xfrm>
            <a:off x="389731" y="1800225"/>
            <a:ext cx="9415731" cy="5207000"/>
          </a:xfrm>
        </p:spPr>
      </p:pic>
    </p:spTree>
    <p:extLst>
      <p:ext uri="{BB962C8B-B14F-4D97-AF65-F5344CB8AC3E}">
        <p14:creationId xmlns:p14="http://schemas.microsoft.com/office/powerpoint/2010/main" val="267871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Engine</a:t>
            </a:r>
            <a:endParaRPr lang="en-US" dirty="0"/>
          </a:p>
        </p:txBody>
      </p:sp>
      <p:pic>
        <p:nvPicPr>
          <p:cNvPr id="7" name="Content Placeholder 6" descr="topology-smal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39" r="-25039"/>
          <a:stretch>
            <a:fillRect/>
          </a:stretch>
        </p:blipFill>
        <p:spPr>
          <a:xfrm>
            <a:off x="115896" y="1876425"/>
            <a:ext cx="9875035" cy="5461000"/>
          </a:xfrm>
        </p:spPr>
      </p:pic>
    </p:spTree>
    <p:extLst>
      <p:ext uri="{BB962C8B-B14F-4D97-AF65-F5344CB8AC3E}">
        <p14:creationId xmlns:p14="http://schemas.microsoft.com/office/powerpoint/2010/main" val="201211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Layout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9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Plug-in Wrapper Hooks</a:t>
            </a:r>
            <a:endParaRPr lang="en-US" dirty="0"/>
          </a:p>
        </p:txBody>
      </p:sp>
      <p:sp>
        <p:nvSpPr>
          <p:cNvPr id="3" name="Rectangular Callout 2"/>
          <p:cNvSpPr/>
          <p:nvPr/>
        </p:nvSpPr>
        <p:spPr bwMode="auto">
          <a:xfrm>
            <a:off x="3666331" y="2333625"/>
            <a:ext cx="4419600" cy="2209800"/>
          </a:xfrm>
          <a:prstGeom prst="wedgeRectCallout">
            <a:avLst>
              <a:gd name="adj1" fmla="val -21845"/>
              <a:gd name="adj2" fmla="val 76633"/>
            </a:avLst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i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p</a:t>
            </a:r>
            <a:r>
              <a:rPr lang="en-US" sz="3200" i="1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lugin_init</a:t>
            </a:r>
            <a:r>
              <a:rPr lang="en-US" sz="3200" i="1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()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i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n</a:t>
            </a:r>
            <a:r>
              <a:rPr kumimoji="0" lang="en-US" sz="3200" b="0" i="1" u="none" strike="noStrike" cap="none" normalizeH="0" baseline="0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ew_instance</a:t>
            </a:r>
            <a:r>
              <a:rPr kumimoji="0" lang="en-US" sz="3200" b="0" i="1" u="none" strike="noStrike" cap="none" normalizeH="0" baseline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(</a:t>
            </a:r>
            <a:r>
              <a:rPr kumimoji="0" lang="en-US" sz="3200" b="0" i="1" u="none" strike="noStrike" cap="none" normalizeH="0" baseline="0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argv</a:t>
            </a:r>
            <a:r>
              <a:rPr kumimoji="0" lang="en-US" sz="3200" b="0" i="1" u="none" strike="noStrike" cap="none" normalizeH="0" baseline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, </a:t>
            </a:r>
            <a:r>
              <a:rPr kumimoji="0" lang="en-US" sz="3200" b="0" i="1" u="none" strike="noStrike" cap="none" normalizeH="0" baseline="0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argc</a:t>
            </a:r>
            <a:r>
              <a:rPr kumimoji="0" lang="en-US" sz="3200" b="0" i="1" u="none" strike="noStrike" cap="none" normalizeH="0" baseline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i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f</a:t>
            </a:r>
            <a:r>
              <a:rPr lang="en-US" sz="3200" i="1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ree_instance</a:t>
            </a:r>
            <a:r>
              <a:rPr lang="en-US" sz="3200" i="1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()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i="1" dirty="0" err="1">
                <a:ln>
                  <a:solidFill>
                    <a:schemeClr val="bg1"/>
                  </a:solidFill>
                </a:ln>
                <a:solidFill>
                  <a:srgbClr val="FFFFFF"/>
                </a:solidFill>
              </a:rPr>
              <a:t>i</a:t>
            </a:r>
            <a:r>
              <a:rPr kumimoji="0" lang="en-US" sz="3200" b="0" i="1" u="none" strike="noStrike" cap="none" normalizeH="0" baseline="0" dirty="0" err="1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nstance_notify</a:t>
            </a:r>
            <a:r>
              <a:rPr kumimoji="0" lang="en-US" sz="3200" b="0" i="1" u="none" strike="noStrike" cap="none" normalizeH="0" baseline="0" dirty="0" smtClean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/>
              </a:rPr>
              <a:t>()</a:t>
            </a:r>
            <a:endParaRPr kumimoji="0" lang="en-US" sz="3200" b="0" i="1" u="none" strike="noStrike" cap="none" normalizeH="0" baseline="0" dirty="0">
              <a:ln>
                <a:solidFill>
                  <a:schemeClr val="bg1"/>
                </a:solidFill>
              </a:ln>
              <a:solidFill>
                <a:srgbClr val="FFFFFF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3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78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4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40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4428331" y="3629025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 flipV="1">
            <a:off x="923131" y="3629027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11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Experimentation Ideology</a:t>
            </a:r>
          </a:p>
          <a:p>
            <a:endParaRPr lang="en-US" dirty="0"/>
          </a:p>
          <a:p>
            <a:r>
              <a:rPr lang="en-US" dirty="0" smtClean="0"/>
              <a:t>Shadow and its Design</a:t>
            </a:r>
          </a:p>
          <a:p>
            <a:endParaRPr lang="en-US" dirty="0"/>
          </a:p>
          <a:p>
            <a:r>
              <a:rPr lang="en-US" dirty="0" smtClean="0"/>
              <a:t>Use case:</a:t>
            </a:r>
          </a:p>
          <a:p>
            <a:pPr lvl="1"/>
            <a:r>
              <a:rPr lang="en-US" dirty="0" smtClean="0"/>
              <a:t>Overview: the Distributed Tor Network</a:t>
            </a:r>
          </a:p>
          <a:p>
            <a:pPr lvl="1"/>
            <a:r>
              <a:rPr lang="en-US" dirty="0" smtClean="0"/>
              <a:t>Research: the Sniper Attack Against 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Interposition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18331" y="2638425"/>
            <a:ext cx="8839200" cy="762000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ibpreload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(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socket,</a:t>
            </a:r>
            <a:r>
              <a:rPr kumimoji="0" lang="en-US" sz="2400" b="0" i="1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lang="en-US" i="1" dirty="0" smtClean="0"/>
              <a:t>w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rite, …</a:t>
            </a: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)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4531" y="1800225"/>
            <a:ext cx="8839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LD_PRELOAD=/home/rob/</a:t>
            </a:r>
            <a:r>
              <a:rPr lang="en-US" sz="3200" dirty="0" err="1"/>
              <a:t>libpreload.so</a:t>
            </a:r>
            <a:r>
              <a:rPr lang="en-US" sz="3200" dirty="0"/>
              <a:t> </a:t>
            </a:r>
          </a:p>
        </p:txBody>
      </p:sp>
      <p:sp>
        <p:nvSpPr>
          <p:cNvPr id="10" name="Right Arrow 9"/>
          <p:cNvSpPr/>
          <p:nvPr/>
        </p:nvSpPr>
        <p:spPr bwMode="auto">
          <a:xfrm rot="16200000">
            <a:off x="4428331" y="3629025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write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628731" y="5076825"/>
            <a:ext cx="1828800" cy="1828800"/>
          </a:xfrm>
          <a:prstGeom prst="rect">
            <a:avLst/>
          </a:prstGeom>
          <a:solidFill>
            <a:srgbClr val="66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Libraries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libc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,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…)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8332" y="5076825"/>
            <a:ext cx="1828800" cy="1828800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 Engine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(</a:t>
            </a:r>
            <a:r>
              <a:rPr lang="en-US" dirty="0" smtClean="0"/>
              <a:t>s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hadow-bin)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23531" y="5076826"/>
            <a:ext cx="1828800" cy="1828800"/>
          </a:xfrm>
          <a:prstGeom prst="rect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Shadow</a:t>
            </a:r>
            <a:endParaRPr lang="en-US" dirty="0"/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lug-in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(</a:t>
            </a:r>
            <a:r>
              <a:rPr lang="en-US" dirty="0" err="1" smtClean="0"/>
              <a:t>application+wrapper</a:t>
            </a:r>
            <a:r>
              <a:rPr lang="en-US" dirty="0" smtClean="0"/>
              <a:t>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2751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hooks</a:t>
            </a:r>
          </a:p>
        </p:txBody>
      </p:sp>
      <p:sp>
        <p:nvSpPr>
          <p:cNvPr id="19" name="Right Arrow 18"/>
          <p:cNvSpPr/>
          <p:nvPr/>
        </p:nvSpPr>
        <p:spPr bwMode="auto">
          <a:xfrm>
            <a:off x="6180931" y="5381625"/>
            <a:ext cx="1219199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fopen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 flipV="1">
            <a:off x="7857331" y="3629027"/>
            <a:ext cx="1295400" cy="11430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4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ular Callout 4"/>
          <p:cNvSpPr/>
          <p:nvPr/>
        </p:nvSpPr>
        <p:spPr bwMode="auto">
          <a:xfrm>
            <a:off x="6942931" y="5915025"/>
            <a:ext cx="1981200" cy="1371600"/>
          </a:xfrm>
          <a:prstGeom prst="wedgeRectCallout">
            <a:avLst>
              <a:gd name="adj1" fmla="val 23410"/>
              <a:gd name="adj2" fmla="val -87493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Clang/LLVM (custom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pass)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Context Switching</a:t>
            </a:r>
            <a:endParaRPr lang="en-US" dirty="0"/>
          </a:p>
        </p:txBody>
      </p:sp>
      <p:pic>
        <p:nvPicPr>
          <p:cNvPr id="4" name="Content Placeholder 3" descr="swapping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7" r="-1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113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Context Switching</a:t>
            </a:r>
          </a:p>
        </p:txBody>
      </p:sp>
      <p:pic>
        <p:nvPicPr>
          <p:cNvPr id="4" name="Content Placeholder 3" descr="swapping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7" r="-1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114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Shadow-Tor’s Accuracy</a:t>
            </a:r>
            <a:endParaRPr lang="en-US" dirty="0"/>
          </a:p>
        </p:txBody>
      </p:sp>
      <p:pic>
        <p:nvPicPr>
          <p:cNvPr id="4" name="Content Placeholder 3" descr="perf-large2-ttl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7208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Shadow-Tor’s Scalability</a:t>
            </a:r>
            <a:endParaRPr lang="en-US" dirty="0"/>
          </a:p>
        </p:txBody>
      </p:sp>
      <p:pic>
        <p:nvPicPr>
          <p:cNvPr id="4" name="Picture 3" descr="workertest-tim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1" y="2105025"/>
            <a:ext cx="640080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8731" y="2181225"/>
            <a:ext cx="2133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Memory: 20-30 </a:t>
            </a:r>
            <a:r>
              <a:rPr lang="en-US" sz="2800" dirty="0" err="1" smtClean="0"/>
              <a:t>MiB</a:t>
            </a:r>
            <a:r>
              <a:rPr lang="en-US" sz="2800" dirty="0" smtClean="0"/>
              <a:t> per virtual Tor host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00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06060"/>
                </a:solidFill>
              </a:rPr>
              <a:t>Experimentation Ideology</a:t>
            </a:r>
          </a:p>
          <a:p>
            <a:endParaRPr lang="en-US" dirty="0">
              <a:solidFill>
                <a:srgbClr val="606060"/>
              </a:solidFill>
            </a:endParaRPr>
          </a:p>
          <a:p>
            <a:r>
              <a:rPr lang="en-US" dirty="0" smtClean="0">
                <a:solidFill>
                  <a:srgbClr val="606060"/>
                </a:solidFill>
              </a:rPr>
              <a:t>Shadow and its Design</a:t>
            </a:r>
          </a:p>
          <a:p>
            <a:endParaRPr lang="en-US" dirty="0"/>
          </a:p>
          <a:p>
            <a:r>
              <a:rPr lang="en-US" dirty="0" smtClean="0"/>
              <a:t>Use case:</a:t>
            </a:r>
          </a:p>
          <a:p>
            <a:pPr lvl="1"/>
            <a:r>
              <a:rPr lang="en-US" dirty="0" smtClean="0"/>
              <a:t>Overview: the Distributed Tor Network</a:t>
            </a:r>
          </a:p>
          <a:p>
            <a:pPr lvl="1"/>
            <a:r>
              <a:rPr lang="en-US" dirty="0" smtClean="0">
                <a:solidFill>
                  <a:srgbClr val="606060"/>
                </a:solidFill>
              </a:rPr>
              <a:t>Research: the Sniper Attack Against 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5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 bwMode="auto">
          <a:xfrm>
            <a:off x="1532731" y="4772025"/>
            <a:ext cx="71628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Tor Anonymity Network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33531" y="4086225"/>
            <a:ext cx="1752600" cy="145429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6" name="Picture 5" descr="306px-Tor-logo-2011-flat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31" y="3400425"/>
            <a:ext cx="3886200" cy="2349500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 bwMode="auto">
          <a:xfrm>
            <a:off x="4199731" y="2486025"/>
            <a:ext cx="2514600" cy="685800"/>
          </a:xfrm>
          <a:prstGeom prst="wedgeRectCallout">
            <a:avLst>
              <a:gd name="adj1" fmla="val -20833"/>
              <a:gd name="adj2" fmla="val 103651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/>
              <a:t>t</a:t>
            </a:r>
            <a:r>
              <a:rPr kumimoji="0" lang="en-US" sz="3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orproject.org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515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</a:t>
            </a:r>
            <a:endParaRPr lang="en-US" dirty="0"/>
          </a:p>
        </p:txBody>
      </p:sp>
      <p:pic>
        <p:nvPicPr>
          <p:cNvPr id="11" name="Content Placeholder 8" descr="or-overview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2" r="-2642"/>
          <a:stretch>
            <a:fillRect/>
          </a:stretch>
        </p:blipFill>
        <p:spPr bwMode="auto">
          <a:xfrm>
            <a:off x="649534" y="3629025"/>
            <a:ext cx="316919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889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</a:t>
            </a:r>
            <a:endParaRPr lang="en-US" dirty="0"/>
          </a:p>
        </p:txBody>
      </p:sp>
      <p:pic>
        <p:nvPicPr>
          <p:cNvPr id="6" name="Content Placeholder 2" descr="or-overview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219" b="-37219"/>
          <a:stretch>
            <a:fillRect/>
          </a:stretch>
        </p:blipFill>
        <p:spPr>
          <a:xfrm>
            <a:off x="745484" y="2943225"/>
            <a:ext cx="5511647" cy="3048000"/>
          </a:xfrm>
        </p:spPr>
      </p:pic>
    </p:spTree>
    <p:extLst>
      <p:ext uri="{BB962C8B-B14F-4D97-AF65-F5344CB8AC3E}">
        <p14:creationId xmlns:p14="http://schemas.microsoft.com/office/powerpoint/2010/main" val="401208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</a:t>
            </a:r>
            <a:endParaRPr lang="en-US" dirty="0"/>
          </a:p>
        </p:txBody>
      </p:sp>
      <p:pic>
        <p:nvPicPr>
          <p:cNvPr id="6" name="Content Placeholder 2" descr="or-overview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713" b="-59713"/>
          <a:stretch>
            <a:fillRect/>
          </a:stretch>
        </p:blipFill>
        <p:spPr bwMode="auto">
          <a:xfrm>
            <a:off x="739171" y="2562225"/>
            <a:ext cx="688956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226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Experimentation Ideology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Shadow and its Design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Use case: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Overview: the Distributed Tor Network</a:t>
            </a:r>
          </a:p>
          <a:p>
            <a:pPr lvl="1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Research: the Sniper Attack Against Tor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</a:t>
            </a:r>
            <a:endParaRPr lang="en-US" dirty="0"/>
          </a:p>
        </p:txBody>
      </p:sp>
      <p:pic>
        <p:nvPicPr>
          <p:cNvPr id="3" name="Content Placeholder 2" descr="or-overview-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09" b="-828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34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Tor Works</a:t>
            </a:r>
            <a:endParaRPr lang="en-US" dirty="0"/>
          </a:p>
        </p:txBody>
      </p:sp>
      <p:pic>
        <p:nvPicPr>
          <p:cNvPr id="3" name="Content Placeholder 2" descr="or-overview-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809" b="-8280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389731" y="3400425"/>
            <a:ext cx="7543800" cy="2514600"/>
          </a:xfrm>
          <a:prstGeom prst="rect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5" name="Rectangular Callout 4"/>
          <p:cNvSpPr/>
          <p:nvPr/>
        </p:nvSpPr>
        <p:spPr bwMode="auto">
          <a:xfrm>
            <a:off x="4123531" y="2486025"/>
            <a:ext cx="3733800" cy="7620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Tor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protocol a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ware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06060"/>
                </a:solidFill>
              </a:rPr>
              <a:t>Experimentation Ideology</a:t>
            </a:r>
          </a:p>
          <a:p>
            <a:endParaRPr lang="en-US" dirty="0">
              <a:solidFill>
                <a:srgbClr val="606060"/>
              </a:solidFill>
            </a:endParaRPr>
          </a:p>
          <a:p>
            <a:r>
              <a:rPr lang="en-US" dirty="0" smtClean="0">
                <a:solidFill>
                  <a:srgbClr val="606060"/>
                </a:solidFill>
              </a:rPr>
              <a:t>Shadow and its Design</a:t>
            </a:r>
          </a:p>
          <a:p>
            <a:endParaRPr lang="en-US" dirty="0"/>
          </a:p>
          <a:p>
            <a:r>
              <a:rPr lang="en-US" dirty="0" smtClean="0"/>
              <a:t>Use case:</a:t>
            </a:r>
          </a:p>
          <a:p>
            <a:pPr lvl="1"/>
            <a:r>
              <a:rPr lang="en-US" dirty="0" smtClean="0">
                <a:solidFill>
                  <a:srgbClr val="606060"/>
                </a:solidFill>
              </a:rPr>
              <a:t>Overview: the Distributed Tor Network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*Research: the Sniper Attack Against 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6931" y="660082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*Joint with Aaron Johnson, Florian </a:t>
            </a:r>
            <a:r>
              <a:rPr lang="en-US" dirty="0" err="1" smtClean="0"/>
              <a:t>Tschorsch</a:t>
            </a:r>
            <a:r>
              <a:rPr lang="en-US" dirty="0" smtClean="0"/>
              <a:t>, </a:t>
            </a:r>
            <a:r>
              <a:rPr lang="en-US" dirty="0" err="1" smtClean="0"/>
              <a:t>Björn</a:t>
            </a:r>
            <a:r>
              <a:rPr lang="en-US" dirty="0" smtClean="0"/>
              <a:t> </a:t>
            </a:r>
            <a:r>
              <a:rPr lang="en-US" dirty="0" err="1" smtClean="0"/>
              <a:t>Scheuermann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9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6" name="Picture 25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70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sp>
        <p:nvSpPr>
          <p:cNvPr id="25" name="Rectangular Callout 24"/>
          <p:cNvSpPr/>
          <p:nvPr/>
        </p:nvSpPr>
        <p:spPr bwMode="auto">
          <a:xfrm>
            <a:off x="3513931" y="2257425"/>
            <a:ext cx="3505200" cy="1676400"/>
          </a:xfrm>
          <a:prstGeom prst="wedgeRectCallout">
            <a:avLst>
              <a:gd name="adj1" fmla="val -22874"/>
              <a:gd name="adj2" fmla="val 13399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One TCP </a:t>
            </a:r>
            <a:r>
              <a:rPr kumimoji="0" lang="en-US" sz="2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Connection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Between Each Relay,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M</a:t>
            </a:r>
            <a:r>
              <a:rPr lang="en-US" sz="2800" dirty="0" smtClean="0"/>
              <a:t>ultiple </a:t>
            </a:r>
            <a:r>
              <a:rPr lang="en-US" sz="2800" i="1" dirty="0" smtClean="0"/>
              <a:t>Circuits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2" name="Picture 11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770731" y="5457825"/>
            <a:ext cx="457200" cy="1143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304131" y="5457825"/>
            <a:ext cx="533400" cy="1143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3" name="Picture 2" descr="bittor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31" y="6143625"/>
            <a:ext cx="1092200" cy="1092200"/>
          </a:xfrm>
          <a:prstGeom prst="rect">
            <a:avLst/>
          </a:prstGeom>
        </p:spPr>
      </p:pic>
      <p:pic>
        <p:nvPicPr>
          <p:cNvPr id="11" name="Picture 10" descr="fire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6219825"/>
            <a:ext cx="990600" cy="958550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3513931" y="2257425"/>
            <a:ext cx="3505200" cy="1676400"/>
          </a:xfrm>
          <a:prstGeom prst="wedgeRectCallout">
            <a:avLst>
              <a:gd name="adj1" fmla="val -22874"/>
              <a:gd name="adj2" fmla="val 133999"/>
            </a:avLst>
          </a:prstGeom>
          <a:solidFill>
            <a:srgbClr val="00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One TCP </a:t>
            </a:r>
            <a:r>
              <a:rPr kumimoji="0" lang="en-US" sz="2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Connection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Between Each Relay,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M</a:t>
            </a:r>
            <a:r>
              <a:rPr lang="en-US" sz="2800" dirty="0" smtClean="0"/>
              <a:t>ultiple </a:t>
            </a:r>
            <a:r>
              <a:rPr lang="en-US" sz="2800" i="1" dirty="0" smtClean="0"/>
              <a:t>Circuits</a:t>
            </a:r>
            <a:endParaRPr kumimoji="0" lang="en-US" sz="28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3132931" y="5991225"/>
            <a:ext cx="3124200" cy="1066800"/>
          </a:xfrm>
          <a:prstGeom prst="wedgeRectCallout">
            <a:avLst>
              <a:gd name="adj1" fmla="val -88971"/>
              <a:gd name="adj2" fmla="val -41471"/>
            </a:avLst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Multiple Application 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Streams</a:t>
            </a: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3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770731" y="5457825"/>
            <a:ext cx="457200" cy="1143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304131" y="5457825"/>
            <a:ext cx="533400" cy="11430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3" name="Picture 2" descr="bittorr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31" y="6143625"/>
            <a:ext cx="1092200" cy="1092200"/>
          </a:xfrm>
          <a:prstGeom prst="rect">
            <a:avLst/>
          </a:prstGeom>
        </p:spPr>
      </p:pic>
      <p:pic>
        <p:nvPicPr>
          <p:cNvPr id="11" name="Picture 10" descr="firefo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1" y="6219825"/>
            <a:ext cx="990600" cy="958550"/>
          </a:xfrm>
          <a:prstGeom prst="rect">
            <a:avLst/>
          </a:prstGeom>
        </p:spPr>
      </p:pic>
      <p:sp>
        <p:nvSpPr>
          <p:cNvPr id="18" name="Rectangular Callout 17"/>
          <p:cNvSpPr/>
          <p:nvPr/>
        </p:nvSpPr>
        <p:spPr bwMode="auto">
          <a:xfrm>
            <a:off x="2980531" y="6143625"/>
            <a:ext cx="3962400" cy="762000"/>
          </a:xfrm>
          <a:prstGeom prst="wedgeRectCallout">
            <a:avLst>
              <a:gd name="adj1" fmla="val -50178"/>
              <a:gd name="adj2" fmla="val -19670"/>
            </a:avLst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No end-to-end TCP!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2" name="Picture 21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7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37331" y="3476625"/>
            <a:ext cx="8686800" cy="2514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4123531" y="2486025"/>
            <a:ext cx="3733800" cy="7620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Tor</a:t>
            </a:r>
            <a:r>
              <a:rPr kumimoji="0" lang="en-US" sz="3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protocol a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ware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2" name="Picture 21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17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37331" y="3476625"/>
            <a:ext cx="8686800" cy="2514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6790531" y="2105025"/>
            <a:ext cx="21336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Packaging End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237331" y="2105025"/>
            <a:ext cx="21336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Delivery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End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4" name="Picture 23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7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37331" y="3476625"/>
            <a:ext cx="8686800" cy="2514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6790531" y="2105025"/>
            <a:ext cx="21336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Packaging End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237331" y="2105025"/>
            <a:ext cx="21336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Delivery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End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2751931" y="2333625"/>
            <a:ext cx="3657600" cy="685800"/>
          </a:xfrm>
          <a:prstGeom prst="leftArrow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2" name="Picture 21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9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</a:t>
            </a:r>
            <a:r>
              <a:rPr lang="en-US" dirty="0" smtClean="0"/>
              <a:t>Experimentation</a:t>
            </a:r>
            <a:endParaRPr lang="en-US" dirty="0"/>
          </a:p>
        </p:txBody>
      </p:sp>
      <p:pic>
        <p:nvPicPr>
          <p:cNvPr id="4" name="Content Placeholder 3" descr="venn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67" r="-37067"/>
          <a:stretch>
            <a:fillRect/>
          </a:stretch>
        </p:blipFill>
        <p:spPr>
          <a:xfrm>
            <a:off x="84931" y="1901825"/>
            <a:ext cx="9875035" cy="5461000"/>
          </a:xfrm>
        </p:spPr>
      </p:pic>
    </p:spTree>
    <p:extLst>
      <p:ext uri="{BB962C8B-B14F-4D97-AF65-F5344CB8AC3E}">
        <p14:creationId xmlns:p14="http://schemas.microsoft.com/office/powerpoint/2010/main" val="21009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Flow Control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94531" y="3781425"/>
            <a:ext cx="1234743" cy="1886472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237331" y="3476625"/>
            <a:ext cx="8686800" cy="2514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6790531" y="2105025"/>
            <a:ext cx="21336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1000 Cell Limit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237331" y="2105025"/>
            <a:ext cx="3429000" cy="1219200"/>
          </a:xfrm>
          <a:prstGeom prst="wedgeRectCallout">
            <a:avLst/>
          </a:prstGeom>
          <a:solidFill>
            <a:schemeClr val="tx1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SENDME Signal Every 100 Cells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3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Sniper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Low-cost memory consumption attack</a:t>
            </a:r>
          </a:p>
          <a:p>
            <a:endParaRPr lang="en-US" dirty="0" smtClean="0"/>
          </a:p>
          <a:p>
            <a:r>
              <a:rPr lang="en-US" dirty="0" smtClean="0"/>
              <a:t>Disables arbitrary Tor relays</a:t>
            </a:r>
          </a:p>
          <a:p>
            <a:endParaRPr lang="en-US" dirty="0"/>
          </a:p>
          <a:p>
            <a:r>
              <a:rPr lang="en-US" dirty="0" smtClean="0"/>
              <a:t>Anonymous if launched through 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8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2066131" y="2562225"/>
            <a:ext cx="1676400" cy="914400"/>
          </a:xfrm>
          <a:prstGeom prst="wedgeRectCallout">
            <a:avLst>
              <a:gd name="adj1" fmla="val -60315"/>
              <a:gd name="adj2" fmla="val 13684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Start Download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218531" y="6143625"/>
            <a:ext cx="1447800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Request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4047331" y="6448425"/>
            <a:ext cx="3276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9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8380012" y="2943225"/>
            <a:ext cx="1229919" cy="914400"/>
          </a:xfrm>
          <a:prstGeom prst="wedgeRectCallout">
            <a:avLst>
              <a:gd name="adj1" fmla="val 21559"/>
              <a:gd name="adj2" fmla="val 15640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Reply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7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 bwMode="auto">
          <a:xfrm>
            <a:off x="6409531" y="1571625"/>
            <a:ext cx="2286000" cy="1143000"/>
          </a:xfrm>
          <a:prstGeom prst="wedgeRectCallout">
            <a:avLst>
              <a:gd name="adj1" fmla="val 21559"/>
              <a:gd name="adj2" fmla="val 97715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Package and Relay 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619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2142331" y="3552825"/>
            <a:ext cx="4038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2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65619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47331" y="3552825"/>
            <a:ext cx="2133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ectangular Callout 9"/>
          <p:cNvSpPr/>
          <p:nvPr/>
        </p:nvSpPr>
        <p:spPr bwMode="auto">
          <a:xfrm>
            <a:off x="389731" y="2486025"/>
            <a:ext cx="2362200" cy="914400"/>
          </a:xfrm>
          <a:prstGeom prst="wedgeRectCallout">
            <a:avLst>
              <a:gd name="adj1" fmla="val 19304"/>
              <a:gd name="adj2" fmla="val 113367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Stop Reading from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Connection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9043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37531" y="4314825"/>
            <a:ext cx="914400" cy="1015663"/>
            <a:chOff x="6638131" y="1343025"/>
            <a:chExt cx="914400" cy="1015663"/>
          </a:xfrm>
        </p:grpSpPr>
        <p:sp>
          <p:nvSpPr>
            <p:cNvPr id="7" name="TextBox 6"/>
            <p:cNvSpPr txBox="1"/>
            <p:nvPr/>
          </p:nvSpPr>
          <p:spPr>
            <a:xfrm>
              <a:off x="6790531" y="1343025"/>
              <a:ext cx="685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R</a:t>
              </a:r>
              <a:endParaRPr lang="en-US" sz="6000" dirty="0"/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638131" y="1507956"/>
              <a:ext cx="914400" cy="838200"/>
            </a:xfrm>
            <a:prstGeom prst="ellipse">
              <a:avLst/>
            </a:prstGeom>
            <a:noFill/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18" name="Straight Connector 17"/>
            <p:cNvCxnSpPr>
              <a:endCxn id="26" idx="3"/>
            </p:cNvCxnSpPr>
            <p:nvPr/>
          </p:nvCxnSpPr>
          <p:spPr bwMode="auto">
            <a:xfrm flipH="1">
              <a:off x="6772042" y="1571625"/>
              <a:ext cx="628091" cy="651779"/>
            </a:xfrm>
            <a:prstGeom prst="line">
              <a:avLst/>
            </a:prstGeom>
            <a:solidFill>
              <a:srgbClr val="00B8FF"/>
            </a:solidFill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TextBox 30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805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71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65619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47331" y="3552825"/>
            <a:ext cx="2133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227263" y="2638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79663" y="27908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532063" y="29432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684463" y="30956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836863" y="32480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989263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37531" y="4314825"/>
            <a:ext cx="914400" cy="1015663"/>
            <a:chOff x="6638131" y="1343025"/>
            <a:chExt cx="914400" cy="1015663"/>
          </a:xfrm>
        </p:grpSpPr>
        <p:sp>
          <p:nvSpPr>
            <p:cNvPr id="31" name="TextBox 30"/>
            <p:cNvSpPr txBox="1"/>
            <p:nvPr/>
          </p:nvSpPr>
          <p:spPr>
            <a:xfrm>
              <a:off x="6790531" y="1343025"/>
              <a:ext cx="685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R</a:t>
              </a:r>
              <a:endParaRPr lang="en-US" sz="6000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638131" y="1507956"/>
              <a:ext cx="914400" cy="838200"/>
            </a:xfrm>
            <a:prstGeom prst="ellipse">
              <a:avLst/>
            </a:prstGeom>
            <a:noFill/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3" name="Straight Connector 32"/>
            <p:cNvCxnSpPr>
              <a:endCxn id="32" idx="3"/>
            </p:cNvCxnSpPr>
            <p:nvPr/>
          </p:nvCxnSpPr>
          <p:spPr bwMode="auto">
            <a:xfrm flipH="1">
              <a:off x="6772042" y="1571625"/>
              <a:ext cx="628091" cy="651779"/>
            </a:xfrm>
            <a:prstGeom prst="line">
              <a:avLst/>
            </a:prstGeom>
            <a:solidFill>
              <a:srgbClr val="00B8FF"/>
            </a:solidFill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TextBox 33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6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65619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47331" y="3552825"/>
            <a:ext cx="2133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456531" y="1876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608931" y="20288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1331" y="21812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13731" y="23336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066131" y="24860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218531" y="2638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Rectangular Callout 2"/>
          <p:cNvSpPr/>
          <p:nvPr/>
        </p:nvSpPr>
        <p:spPr bwMode="auto">
          <a:xfrm>
            <a:off x="237331" y="6067425"/>
            <a:ext cx="2209800" cy="1143000"/>
          </a:xfrm>
          <a:prstGeom prst="wedgeRectCallout">
            <a:avLst>
              <a:gd name="adj1" fmla="val 10771"/>
              <a:gd name="adj2" fmla="val -830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Periodically Send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SENDME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894931" y="6448425"/>
            <a:ext cx="1447800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SENDME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2599531" y="6219825"/>
            <a:ext cx="4419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837531" y="4314825"/>
            <a:ext cx="914400" cy="1015663"/>
            <a:chOff x="6638131" y="1343025"/>
            <a:chExt cx="914400" cy="1015663"/>
          </a:xfrm>
        </p:grpSpPr>
        <p:sp>
          <p:nvSpPr>
            <p:cNvPr id="31" name="TextBox 30"/>
            <p:cNvSpPr txBox="1"/>
            <p:nvPr/>
          </p:nvSpPr>
          <p:spPr>
            <a:xfrm>
              <a:off x="6790531" y="1343025"/>
              <a:ext cx="685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R</a:t>
              </a:r>
              <a:endParaRPr lang="en-US" sz="6000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638131" y="1507956"/>
              <a:ext cx="914400" cy="838200"/>
            </a:xfrm>
            <a:prstGeom prst="ellipse">
              <a:avLst/>
            </a:prstGeom>
            <a:noFill/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3" name="Straight Connector 32"/>
            <p:cNvCxnSpPr>
              <a:endCxn id="32" idx="3"/>
            </p:cNvCxnSpPr>
            <p:nvPr/>
          </p:nvCxnSpPr>
          <p:spPr bwMode="auto">
            <a:xfrm flipH="1">
              <a:off x="6772042" y="1571625"/>
              <a:ext cx="628091" cy="651779"/>
            </a:xfrm>
            <a:prstGeom prst="line">
              <a:avLst/>
            </a:prstGeom>
            <a:solidFill>
              <a:srgbClr val="00B8FF"/>
            </a:solidFill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Rectangle 33"/>
          <p:cNvSpPr/>
          <p:nvPr/>
        </p:nvSpPr>
        <p:spPr bwMode="auto">
          <a:xfrm>
            <a:off x="2370931" y="27908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23331" y="29432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675731" y="30956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828131" y="32480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9805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5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380331" y="5451334"/>
            <a:ext cx="1524000" cy="6491"/>
          </a:xfrm>
          <a:prstGeom prst="line">
            <a:avLst/>
          </a:prstGeom>
          <a:ln w="762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76331" y="5375134"/>
            <a:ext cx="1295400" cy="1295400"/>
          </a:xfrm>
          <a:prstGeom prst="line">
            <a:avLst/>
          </a:prstGeom>
          <a:ln w="76200" cmpd="sng"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Sniper Attack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285331" y="5451334"/>
            <a:ext cx="4343400" cy="76200"/>
          </a:xfrm>
          <a:prstGeom prst="line">
            <a:avLst/>
          </a:prstGeom>
          <a:ln w="2540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931" y="3851134"/>
            <a:ext cx="1602759" cy="195659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8314531" y="6060934"/>
            <a:ext cx="1752600" cy="1454291"/>
          </a:xfrm>
          <a:prstGeom prst="rect">
            <a:avLst/>
          </a:prstGeom>
        </p:spPr>
      </p:pic>
      <p:pic>
        <p:nvPicPr>
          <p:cNvPr id="8" name="Picture 7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31" y="3851134"/>
            <a:ext cx="1602759" cy="1956598"/>
          </a:xfrm>
          <a:prstGeom prst="rect">
            <a:avLst/>
          </a:prstGeom>
        </p:spPr>
      </p:pic>
      <p:pic>
        <p:nvPicPr>
          <p:cNvPr id="22" name="Picture 21" descr="client_attacker_checke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1" y="3552825"/>
            <a:ext cx="1295400" cy="2182906"/>
          </a:xfrm>
          <a:prstGeom prst="rect">
            <a:avLst/>
          </a:prstGeom>
        </p:spPr>
      </p:pic>
      <p:pic>
        <p:nvPicPr>
          <p:cNvPr id="23" name="Picture 22" descr="relay-on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1" y="3857625"/>
            <a:ext cx="1602759" cy="195659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65619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47331" y="3552825"/>
            <a:ext cx="213360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8628063" y="5305425"/>
            <a:ext cx="1134268" cy="6096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456531" y="1876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608931" y="20288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1331" y="21812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913731" y="23336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066131" y="24860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218531" y="2638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" name="Rectangular Callout 2"/>
          <p:cNvSpPr/>
          <p:nvPr/>
        </p:nvSpPr>
        <p:spPr bwMode="auto">
          <a:xfrm>
            <a:off x="1989931" y="6067425"/>
            <a:ext cx="2209800" cy="1143000"/>
          </a:xfrm>
          <a:prstGeom prst="wedgeRectCallout">
            <a:avLst>
              <a:gd name="adj1" fmla="val 10771"/>
              <a:gd name="adj2" fmla="val -83058"/>
            </a:avLst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Out of Memory, Killed by OS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837531" y="4314825"/>
            <a:ext cx="914400" cy="1015663"/>
            <a:chOff x="6638131" y="1343025"/>
            <a:chExt cx="914400" cy="1015663"/>
          </a:xfrm>
        </p:grpSpPr>
        <p:sp>
          <p:nvSpPr>
            <p:cNvPr id="31" name="TextBox 30"/>
            <p:cNvSpPr txBox="1"/>
            <p:nvPr/>
          </p:nvSpPr>
          <p:spPr>
            <a:xfrm>
              <a:off x="6790531" y="1343025"/>
              <a:ext cx="685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 smtClean="0"/>
                <a:t>R</a:t>
              </a:r>
              <a:endParaRPr lang="en-US" sz="6000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638131" y="1507956"/>
              <a:ext cx="914400" cy="838200"/>
            </a:xfrm>
            <a:prstGeom prst="ellipse">
              <a:avLst/>
            </a:prstGeom>
            <a:noFill/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endParaRPr>
            </a:p>
          </p:txBody>
        </p:sp>
        <p:cxnSp>
          <p:nvCxnSpPr>
            <p:cNvPr id="33" name="Straight Connector 32"/>
            <p:cNvCxnSpPr>
              <a:endCxn id="32" idx="3"/>
            </p:cNvCxnSpPr>
            <p:nvPr/>
          </p:nvCxnSpPr>
          <p:spPr bwMode="auto">
            <a:xfrm flipH="1">
              <a:off x="6772042" y="1571625"/>
              <a:ext cx="628091" cy="651779"/>
            </a:xfrm>
            <a:prstGeom prst="line">
              <a:avLst/>
            </a:prstGeom>
            <a:solidFill>
              <a:srgbClr val="00B8FF"/>
            </a:solidFill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4" name="Rectangle 33"/>
          <p:cNvSpPr/>
          <p:nvPr/>
        </p:nvSpPr>
        <p:spPr bwMode="auto">
          <a:xfrm>
            <a:off x="2370931" y="27908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523331" y="29432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675731" y="30956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2828131" y="32480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980531" y="3400425"/>
            <a:ext cx="1134268" cy="6096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DATA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47731" y="537716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980531" y="538162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8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Consumed over Time</a:t>
            </a:r>
            <a:endParaRPr lang="en-US" dirty="0"/>
          </a:p>
        </p:txBody>
      </p:sp>
      <p:pic>
        <p:nvPicPr>
          <p:cNvPr id="4" name="Content Placeholder 3" descr="combined.target.ram.tim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234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Research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979061"/>
              </p:ext>
            </p:extLst>
          </p:nvPr>
        </p:nvGraphicFramePr>
        <p:xfrm>
          <a:off x="1685131" y="1571625"/>
          <a:ext cx="6934200" cy="2920238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905000"/>
                <a:gridCol w="5029200"/>
              </a:tblGrid>
              <a:tr h="4089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Approaches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Problems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866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Live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Hard to manage, lengthy deployment, security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risks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70586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solidFill>
                            <a:schemeClr val="bg1"/>
                          </a:solidFill>
                        </a:rPr>
                        <a:t>PlanetLab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Hard to manage,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b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ad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at modeling, </a:t>
                      </a:r>
                      <a:b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not scalable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089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Simulation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Not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generalizable, i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naccurate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68145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Emulation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Large overhead,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k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ernel complexities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00759" marR="100759" marT="50419" marB="50419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>
          <a:xfrm>
            <a:off x="445740" y="2764014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7821" y="3324225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458186" y="3830814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  <p:pic>
        <p:nvPicPr>
          <p:cNvPr id="19" name="Picture 18" descr="planetlab_nod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47" y="4679949"/>
            <a:ext cx="5430484" cy="2717381"/>
          </a:xfrm>
          <a:prstGeom prst="rect">
            <a:avLst/>
          </a:prstGeom>
        </p:spPr>
      </p:pic>
      <p:pic>
        <p:nvPicPr>
          <p:cNvPr id="4" name="Picture 3" descr="simul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2" y="4574533"/>
            <a:ext cx="2459392" cy="2940176"/>
          </a:xfrm>
          <a:prstGeom prst="rect">
            <a:avLst/>
          </a:prstGeom>
        </p:spPr>
      </p:pic>
      <p:pic>
        <p:nvPicPr>
          <p:cNvPr id="5" name="Picture 4" descr="emulation_machin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32" y="4567248"/>
            <a:ext cx="1909695" cy="2947977"/>
          </a:xfrm>
          <a:prstGeom prst="rect">
            <a:avLst/>
          </a:prstGeom>
        </p:spPr>
      </p:pic>
      <p:pic>
        <p:nvPicPr>
          <p:cNvPr id="6" name="Picture 5" descr="emulation_clust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32" y="4629560"/>
            <a:ext cx="2468392" cy="2850818"/>
          </a:xfrm>
          <a:prstGeom prst="rect">
            <a:avLst/>
          </a:prstGeom>
        </p:spPr>
      </p:pic>
      <p:pic>
        <p:nvPicPr>
          <p:cNvPr id="7" name="Picture 6" descr="emulation_cluster_networ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32" y="4630392"/>
            <a:ext cx="2471432" cy="285433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413191" y="2028825"/>
            <a:ext cx="1119540" cy="56021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0785" tIns="50393" rIns="100785" bIns="5039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RAM Consumed, 50 Relays</a:t>
            </a:r>
            <a:endParaRPr lang="en-US" dirty="0"/>
          </a:p>
        </p:txBody>
      </p:sp>
      <p:pic>
        <p:nvPicPr>
          <p:cNvPr id="4" name="Content Placeholder 3" descr="cdf.ram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335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</a:t>
            </a:r>
            <a:r>
              <a:rPr lang="en-US" dirty="0" smtClean="0"/>
              <a:t>BW Consumed</a:t>
            </a:r>
            <a:r>
              <a:rPr lang="en-US" dirty="0"/>
              <a:t>, 50 Relays</a:t>
            </a:r>
          </a:p>
        </p:txBody>
      </p:sp>
      <p:pic>
        <p:nvPicPr>
          <p:cNvPr id="4" name="Content Placeholder 3" descr="cdf.bw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92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Sniper Attack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Authenticated SENDMEs</a:t>
            </a:r>
          </a:p>
          <a:p>
            <a:endParaRPr lang="en-US" dirty="0"/>
          </a:p>
          <a:p>
            <a:r>
              <a:rPr lang="en-US" dirty="0" smtClean="0"/>
              <a:t>Queue Length Limit</a:t>
            </a:r>
          </a:p>
          <a:p>
            <a:endParaRPr lang="en-US" dirty="0"/>
          </a:p>
          <a:p>
            <a:r>
              <a:rPr lang="en-US" dirty="0" smtClean="0"/>
              <a:t>Adaptive Circuit Killer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2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Circuit-Killer Defense</a:t>
            </a:r>
            <a:endParaRPr lang="en-US" dirty="0"/>
          </a:p>
        </p:txBody>
      </p:sp>
      <p:pic>
        <p:nvPicPr>
          <p:cNvPr id="4" name="Content Placeholder 3" descr="defense.ram.tim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1" r="-17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616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Sniper Attack 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Tor’s capacity</a:t>
            </a:r>
          </a:p>
          <a:p>
            <a:endParaRPr lang="en-US" dirty="0" smtClean="0"/>
          </a:p>
          <a:p>
            <a:r>
              <a:rPr lang="en-US" dirty="0" smtClean="0"/>
              <a:t>Network Denial of Service</a:t>
            </a:r>
          </a:p>
          <a:p>
            <a:endParaRPr lang="en-US" dirty="0" smtClean="0"/>
          </a:p>
          <a:p>
            <a:r>
              <a:rPr lang="en-US" dirty="0" smtClean="0"/>
              <a:t>Influence path selection (selective </a:t>
            </a:r>
            <a:r>
              <a:rPr lang="en-US" dirty="0" err="1" smtClean="0"/>
              <a:t>DoS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Deanonymization</a:t>
            </a:r>
            <a:r>
              <a:rPr lang="en-US" dirty="0" smtClean="0"/>
              <a:t> of hidden services</a:t>
            </a:r>
          </a:p>
        </p:txBody>
      </p:sp>
    </p:spTree>
    <p:extLst>
      <p:ext uri="{BB962C8B-B14F-4D97-AF65-F5344CB8AC3E}">
        <p14:creationId xmlns:p14="http://schemas.microsoft.com/office/powerpoint/2010/main" val="210935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Experimentation Ideology</a:t>
            </a:r>
          </a:p>
          <a:p>
            <a:endParaRPr lang="en-US" dirty="0"/>
          </a:p>
          <a:p>
            <a:r>
              <a:rPr lang="en-US" dirty="0" smtClean="0"/>
              <a:t>Shadow and its Design</a:t>
            </a:r>
          </a:p>
          <a:p>
            <a:endParaRPr lang="en-US" dirty="0"/>
          </a:p>
          <a:p>
            <a:r>
              <a:rPr lang="en-US" dirty="0" smtClean="0"/>
              <a:t>Use case:</a:t>
            </a:r>
          </a:p>
          <a:p>
            <a:pPr lvl="1"/>
            <a:r>
              <a:rPr lang="en-US" dirty="0" smtClean="0"/>
              <a:t>Overview: the Distributed Tor Network</a:t>
            </a:r>
          </a:p>
          <a:p>
            <a:pPr lvl="1"/>
            <a:r>
              <a:rPr lang="en-US" dirty="0" smtClean="0"/>
              <a:t>Research: the Sniper Attack Against 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7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1495425"/>
            <a:ext cx="8564563" cy="1620838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1511300" y="2916237"/>
            <a:ext cx="7053263" cy="1931988"/>
          </a:xfrm>
        </p:spPr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hadow.github.io</a:t>
            </a:r>
            <a:endParaRPr lang="en-US" dirty="0" smtClean="0"/>
          </a:p>
          <a:p>
            <a:r>
              <a:rPr lang="en-US" dirty="0" err="1" smtClean="0"/>
              <a:t>github.com</a:t>
            </a:r>
            <a:r>
              <a:rPr lang="en-US" dirty="0" smtClean="0"/>
              <a:t>/shadow</a:t>
            </a:r>
          </a:p>
          <a:p>
            <a:endParaRPr lang="en-US" dirty="0" smtClean="0"/>
          </a:p>
          <a:p>
            <a:r>
              <a:rPr lang="en-US" dirty="0" err="1" smtClean="0"/>
              <a:t>cs.umn.edu</a:t>
            </a:r>
            <a:r>
              <a:rPr lang="en-US" dirty="0" smtClean="0"/>
              <a:t>/~</a:t>
            </a:r>
            <a:r>
              <a:rPr lang="en-US" dirty="0" err="1" smtClean="0"/>
              <a:t>jansen</a:t>
            </a:r>
            <a:endParaRPr lang="en-US" dirty="0" smtClean="0"/>
          </a:p>
          <a:p>
            <a:r>
              <a:rPr lang="en-US" dirty="0" err="1" smtClean="0"/>
              <a:t>rob.g.jansen@nrl.navy.mil</a:t>
            </a:r>
            <a:endParaRPr lang="en-US" dirty="0" smtClean="0"/>
          </a:p>
        </p:txBody>
      </p:sp>
      <p:pic>
        <p:nvPicPr>
          <p:cNvPr id="10" name="Content Placeholder 3" descr="evi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7" t="-1339" r="-15414" b="18866"/>
          <a:stretch/>
        </p:blipFill>
        <p:spPr>
          <a:xfrm>
            <a:off x="7704931" y="4314825"/>
            <a:ext cx="2961604" cy="366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8931" y="6962715"/>
            <a:ext cx="457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t</a:t>
            </a:r>
            <a:r>
              <a:rPr lang="en-US" sz="2000" i="1" dirty="0" smtClean="0">
                <a:latin typeface="+mn-lt"/>
              </a:rPr>
              <a:t>hink like an adversary</a:t>
            </a:r>
            <a:endParaRPr lang="en-US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71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Testbed</a:t>
            </a:r>
            <a:r>
              <a:rPr lang="en-US" dirty="0" smtClean="0"/>
              <a:t> Trade-offs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824529"/>
              </p:ext>
            </p:extLst>
          </p:nvPr>
        </p:nvGraphicFramePr>
        <p:xfrm>
          <a:off x="1761331" y="2028825"/>
          <a:ext cx="6553197" cy="4923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87"/>
                <a:gridCol w="916202"/>
                <a:gridCol w="916202"/>
                <a:gridCol w="916202"/>
                <a:gridCol w="916202"/>
                <a:gridCol w="916202"/>
              </a:tblGrid>
              <a:tr h="22784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vert="vert27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Controllable</a:t>
                      </a:r>
                      <a:endParaRPr lang="en-US" sz="2400" dirty="0"/>
                    </a:p>
                  </a:txBody>
                  <a:tcPr vert="vert27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Reproducible</a:t>
                      </a:r>
                      <a:endParaRPr lang="en-US" sz="2400" dirty="0"/>
                    </a:p>
                  </a:txBody>
                  <a:tcPr vert="vert27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Scalable</a:t>
                      </a:r>
                      <a:endParaRPr lang="en-US" sz="2400" dirty="0"/>
                    </a:p>
                  </a:txBody>
                  <a:tcPr vert="vert27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Accuracy</a:t>
                      </a:r>
                      <a:endParaRPr lang="en-US" sz="2400" dirty="0"/>
                    </a:p>
                  </a:txBody>
                  <a:tcPr vert="vert27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Convenient</a:t>
                      </a:r>
                      <a:endParaRPr lang="en-US" sz="2400" dirty="0"/>
                    </a:p>
                  </a:txBody>
                  <a:tcPr vert="vert270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</a:tr>
              <a:tr h="52890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Live Network</a:t>
                      </a: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28907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FFFFFF"/>
                          </a:solidFill>
                        </a:rPr>
                        <a:t>PlanetLab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2890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Simulation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2890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Emulation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528907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Shadow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FF00"/>
                          </a:solidFill>
                        </a:rPr>
                        <a:t>X</a:t>
                      </a:r>
                      <a:endParaRPr lang="en-US" sz="24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09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06060"/>
                </a:solidFill>
              </a:rPr>
              <a:t>Experimentation Ideology</a:t>
            </a:r>
          </a:p>
          <a:p>
            <a:endParaRPr lang="en-US" dirty="0"/>
          </a:p>
          <a:p>
            <a:r>
              <a:rPr lang="en-US" dirty="0" smtClean="0"/>
              <a:t>Shadow and its Design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606060"/>
                </a:solidFill>
              </a:rPr>
              <a:t>Use case:</a:t>
            </a:r>
          </a:p>
          <a:p>
            <a:pPr lvl="1"/>
            <a:r>
              <a:rPr lang="en-US" dirty="0" smtClean="0">
                <a:solidFill>
                  <a:srgbClr val="606060"/>
                </a:solidFill>
              </a:rPr>
              <a:t>Overview: the Distributed Tor Network</a:t>
            </a:r>
          </a:p>
          <a:p>
            <a:pPr lvl="1"/>
            <a:r>
              <a:rPr lang="en-US" dirty="0" smtClean="0">
                <a:solidFill>
                  <a:srgbClr val="606060"/>
                </a:solidFill>
              </a:rPr>
              <a:t>Research: the Sniper Attack Against Tor</a:t>
            </a:r>
          </a:p>
          <a:p>
            <a:endParaRPr lang="en-US" dirty="0">
              <a:solidFill>
                <a:srgbClr val="606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9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Shadow?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event network simulator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Runs </a:t>
            </a:r>
            <a:r>
              <a:rPr lang="en-US" dirty="0" smtClean="0">
                <a:solidFill>
                  <a:srgbClr val="FFFF00"/>
                </a:solidFill>
              </a:rPr>
              <a:t>real</a:t>
            </a:r>
            <a:r>
              <a:rPr lang="en-US" dirty="0" smtClean="0"/>
              <a:t> applications </a:t>
            </a:r>
            <a:r>
              <a:rPr lang="en-US" dirty="0" smtClean="0">
                <a:solidFill>
                  <a:srgbClr val="FFFF00"/>
                </a:solidFill>
              </a:rPr>
              <a:t>without modification</a:t>
            </a:r>
          </a:p>
          <a:p>
            <a:endParaRPr lang="en-US" dirty="0" smtClean="0"/>
          </a:p>
          <a:p>
            <a:r>
              <a:rPr lang="en-US" dirty="0"/>
              <a:t>Simulates time, network, crypto, CPU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Models routing, latency, </a:t>
            </a:r>
            <a:r>
              <a:rPr lang="en-US" dirty="0" smtClean="0"/>
              <a:t>bandwidth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Single Linux box without root privileges</a:t>
            </a:r>
            <a:endParaRPr lang="en-US" dirty="0"/>
          </a:p>
        </p:txBody>
      </p:sp>
      <p:pic>
        <p:nvPicPr>
          <p:cNvPr id="7" name="Content Placeholder 6" descr="shadow.png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3" r="1"/>
          <a:stretch/>
        </p:blipFill>
        <p:spPr>
          <a:xfrm>
            <a:off x="7171531" y="581025"/>
            <a:ext cx="2570942" cy="1905000"/>
          </a:xfrm>
        </p:spPr>
      </p:pic>
    </p:spTree>
    <p:extLst>
      <p:ext uri="{BB962C8B-B14F-4D97-AF65-F5344CB8AC3E}">
        <p14:creationId xmlns:p14="http://schemas.microsoft.com/office/powerpoint/2010/main" val="312951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Shadow’s Capabilities</a:t>
            </a:r>
            <a:endParaRPr lang="en-US" dirty="0"/>
          </a:p>
        </p:txBody>
      </p:sp>
      <p:pic>
        <p:nvPicPr>
          <p:cNvPr id="4" name="Content Placeholder 3" descr="osi-mod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13" r="-25313"/>
          <a:stretch>
            <a:fillRect/>
          </a:stretch>
        </p:blipFill>
        <p:spPr>
          <a:xfrm>
            <a:off x="115896" y="1724025"/>
            <a:ext cx="10334339" cy="5715000"/>
          </a:xfrm>
        </p:spPr>
      </p:pic>
    </p:spTree>
    <p:extLst>
      <p:ext uri="{BB962C8B-B14F-4D97-AF65-F5344CB8AC3E}">
        <p14:creationId xmlns:p14="http://schemas.microsoft.com/office/powerpoint/2010/main" val="3209932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Hiragino Mincho Pro W3"/>
        <a:cs typeface="Hiragino Mincho Pro W3"/>
      </a:majorFont>
      <a:minorFont>
        <a:latin typeface="Arial"/>
        <a:ea typeface="Hiragino Mincho Pro W3"/>
        <a:cs typeface="Hiragino Mincho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41784</TotalTime>
  <Words>981</Words>
  <Application>Microsoft Macintosh PowerPoint</Application>
  <PresentationFormat>Custom</PresentationFormat>
  <Paragraphs>354</Paragraphs>
  <Slides>56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Blank Presentation</vt:lpstr>
      <vt:lpstr>Shadow: Simple HPC for Systems Security Research</vt:lpstr>
      <vt:lpstr>Outline</vt:lpstr>
      <vt:lpstr>Outline</vt:lpstr>
      <vt:lpstr>Properties of Experimentation</vt:lpstr>
      <vt:lpstr>Network Research</vt:lpstr>
      <vt:lpstr>Testbed Trade-offs</vt:lpstr>
      <vt:lpstr>Outline</vt:lpstr>
      <vt:lpstr>What is Shadow?</vt:lpstr>
      <vt:lpstr>Shadow’s Capabilities</vt:lpstr>
      <vt:lpstr>Bootstrapping Shadow</vt:lpstr>
      <vt:lpstr>Virtual Network Configuration</vt:lpstr>
      <vt:lpstr>Virtual Host Configuration</vt:lpstr>
      <vt:lpstr>Simulation Engine</vt:lpstr>
      <vt:lpstr>Program Layout</vt:lpstr>
      <vt:lpstr>Plug-in Wrapper Hooks</vt:lpstr>
      <vt:lpstr>Function Interposition</vt:lpstr>
      <vt:lpstr>Function Interposition</vt:lpstr>
      <vt:lpstr>Function Interposition</vt:lpstr>
      <vt:lpstr>Function Interposition</vt:lpstr>
      <vt:lpstr>Function Interposition</vt:lpstr>
      <vt:lpstr>Virtual Context Switching</vt:lpstr>
      <vt:lpstr>Virtual Context Switching</vt:lpstr>
      <vt:lpstr>Shadow-Tor’s Accuracy</vt:lpstr>
      <vt:lpstr>Shadow-Tor’s Scalability</vt:lpstr>
      <vt:lpstr>Outline</vt:lpstr>
      <vt:lpstr>The Tor Anonymity Network</vt:lpstr>
      <vt:lpstr>How Tor Works</vt:lpstr>
      <vt:lpstr>How Tor Works</vt:lpstr>
      <vt:lpstr>How Tor Works</vt:lpstr>
      <vt:lpstr>How Tor Works</vt:lpstr>
      <vt:lpstr>How Tor Works</vt:lpstr>
      <vt:lpstr>Outline</vt:lpstr>
      <vt:lpstr>Tor Flow Control</vt:lpstr>
      <vt:lpstr>Tor Flow Control</vt:lpstr>
      <vt:lpstr>Tor Flow Control</vt:lpstr>
      <vt:lpstr>Tor Flow Control</vt:lpstr>
      <vt:lpstr>Tor Flow Control</vt:lpstr>
      <vt:lpstr>Tor Flow Control</vt:lpstr>
      <vt:lpstr>Tor Flow Control</vt:lpstr>
      <vt:lpstr>Tor Flow Control</vt:lpstr>
      <vt:lpstr>The Sniper Attack</vt:lpstr>
      <vt:lpstr>The Sniper Attack</vt:lpstr>
      <vt:lpstr>The Sniper Attack</vt:lpstr>
      <vt:lpstr>The Sniper Attack</vt:lpstr>
      <vt:lpstr>The Sniper Attack</vt:lpstr>
      <vt:lpstr>The Sniper Attack</vt:lpstr>
      <vt:lpstr>The Sniper Attack</vt:lpstr>
      <vt:lpstr>The Sniper Attack</vt:lpstr>
      <vt:lpstr>Memory Consumed over Time</vt:lpstr>
      <vt:lpstr>Mean RAM Consumed, 50 Relays</vt:lpstr>
      <vt:lpstr>Mean BW Consumed, 50 Relays</vt:lpstr>
      <vt:lpstr>Sniper Attack Defenses</vt:lpstr>
      <vt:lpstr>Circuit-Killer Defense</vt:lpstr>
      <vt:lpstr>Sniper Attack Implications</vt:lpstr>
      <vt:lpstr>Outline</vt:lpstr>
      <vt:lpstr>Questions?</vt:lpstr>
    </vt:vector>
  </TitlesOfParts>
  <Manager/>
  <Company>Paul Syverson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Proposal #: 55-P080-08 Presenter: Paul Syverson      Code 5543      (202) 404-7931      syverson@itd.nrl.navy.mil  Funding Summary: $870000,  FY08-FY10</dc:title>
  <dc:subject/>
  <dc:creator/>
  <cp:keywords/>
  <dc:description/>
  <cp:lastModifiedBy>Rob Jansen</cp:lastModifiedBy>
  <cp:revision>235</cp:revision>
  <cp:lastPrinted>2011-06-08T15:26:59Z</cp:lastPrinted>
  <dcterms:created xsi:type="dcterms:W3CDTF">2011-10-13T20:08:31Z</dcterms:created>
  <dcterms:modified xsi:type="dcterms:W3CDTF">2013-09-26T18:57:22Z</dcterms:modified>
  <cp:category/>
</cp:coreProperties>
</file>